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0"/>
  </p:notesMasterIdLst>
  <p:sldIdLst>
    <p:sldId id="271" r:id="rId2"/>
    <p:sldId id="272" r:id="rId3"/>
    <p:sldId id="273" r:id="rId4"/>
    <p:sldId id="274" r:id="rId5"/>
    <p:sldId id="275" r:id="rId6"/>
    <p:sldId id="276" r:id="rId7"/>
    <p:sldId id="277" r:id="rId8"/>
    <p:sldId id="278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0188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6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460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9/8/20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slide" Target="slide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slide" Target="slide7.xml"/><Relationship Id="rId5" Type="http://schemas.openxmlformats.org/officeDocument/2006/relationships/slide" Target="slide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78369"/>
            <a:ext cx="8077200" cy="1673352"/>
          </a:xfrm>
        </p:spPr>
        <p:txBody>
          <a:bodyPr>
            <a:normAutofit/>
          </a:bodyPr>
          <a:lstStyle/>
          <a:p>
            <a:r>
              <a:rPr lang="en-US" dirty="0"/>
              <a:t>Self-Interested Agents and Utility Theory (1)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241396" y="5423761"/>
            <a:ext cx="2679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Chris Kiekintveld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F15D6C0-62B2-4743-BBED-F7603DEDC4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176"/>
    </mc:Choice>
    <mc:Fallback>
      <p:transition spd="slow" advTm="421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Outcomes and Decisions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Outcomes are states or “possible worlds”</a:t>
            </a:r>
          </a:p>
          <a:p>
            <a:pPr lvl="1"/>
            <a:r>
              <a:rPr lang="en-US" dirty="0"/>
              <a:t>Atomic outcomes are complete and unique</a:t>
            </a:r>
          </a:p>
          <a:p>
            <a:pPr lvl="1"/>
            <a:r>
              <a:rPr lang="en-US" dirty="0"/>
              <a:t>We are always in exactly one state</a:t>
            </a:r>
          </a:p>
          <a:p>
            <a:pPr lvl="1"/>
            <a:r>
              <a:rPr lang="en-US" dirty="0"/>
              <a:t>May be uncertainty about the state</a:t>
            </a:r>
          </a:p>
          <a:p>
            <a:r>
              <a:rPr lang="en-US" dirty="0"/>
              <a:t>Agents have </a:t>
            </a:r>
            <a:r>
              <a:rPr lang="en-US" i="1" dirty="0">
                <a:solidFill>
                  <a:srgbClr val="002060"/>
                </a:solidFill>
              </a:rPr>
              <a:t>partial</a:t>
            </a:r>
            <a:r>
              <a:rPr lang="en-US" dirty="0"/>
              <a:t> control over outcomes via their actions</a:t>
            </a:r>
          </a:p>
          <a:p>
            <a:pPr lvl="1"/>
            <a:r>
              <a:rPr lang="en-US" dirty="0"/>
              <a:t>Action effects are not necessarily deterministic</a:t>
            </a:r>
          </a:p>
          <a:p>
            <a:pPr lvl="1"/>
            <a:r>
              <a:rPr lang="en-US" dirty="0"/>
              <a:t>Other agents may also have partial control</a:t>
            </a:r>
          </a:p>
          <a:p>
            <a:pPr lvl="1"/>
            <a:r>
              <a:rPr lang="en-US" dirty="0"/>
              <a:t>Agents want to choose actions leading to “good” outcomes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F98FBD7-947C-0F4E-8612-FD97948A36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481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009"/>
    </mc:Choice>
    <mc:Fallback>
      <p:transition spd="slow" advTm="1350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AADCD-341F-9B43-97D0-6F7268563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Specifying Goals/Preferences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3F7F4-A1A7-044B-AA04-1B170BC325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outcomes are better for an agent?</a:t>
            </a:r>
          </a:p>
          <a:p>
            <a:pPr lvl="1"/>
            <a:r>
              <a:rPr lang="en-US" b="1" i="1" dirty="0"/>
              <a:t>Goals</a:t>
            </a:r>
            <a:r>
              <a:rPr lang="en-US" dirty="0"/>
              <a:t>: Specify a specific set of goal states</a:t>
            </a:r>
          </a:p>
          <a:p>
            <a:pPr lvl="1"/>
            <a:r>
              <a:rPr lang="en-US" b="1" i="1" dirty="0"/>
              <a:t>Preferences</a:t>
            </a:r>
            <a:r>
              <a:rPr lang="en-US" dirty="0"/>
              <a:t>: Specify a (partial) ordering over the states</a:t>
            </a:r>
          </a:p>
          <a:p>
            <a:pPr lvl="2"/>
            <a:r>
              <a:rPr lang="en-US" dirty="0"/>
              <a:t>Pairwise comparisons: do you prefer option 1, option 2, or indifferent? </a:t>
            </a:r>
          </a:p>
          <a:p>
            <a:pPr lvl="2"/>
            <a:r>
              <a:rPr lang="en-US" dirty="0"/>
              <a:t>Can be extracted/revealed directly by choices</a:t>
            </a:r>
          </a:p>
          <a:p>
            <a:pPr lvl="1"/>
            <a:r>
              <a:rPr lang="en-US" b="1" i="1" dirty="0"/>
              <a:t>Utilities</a:t>
            </a:r>
            <a:r>
              <a:rPr lang="en-US" dirty="0"/>
              <a:t>: Specify the magnitude of preferences by assigning real numbers to each outcome</a:t>
            </a:r>
          </a:p>
          <a:p>
            <a:pPr lvl="2"/>
            <a:r>
              <a:rPr lang="en-US" dirty="0"/>
              <a:t>Outcome 1 is three times as good as outcome 2</a:t>
            </a:r>
          </a:p>
          <a:p>
            <a:pPr lvl="2"/>
            <a:r>
              <a:rPr lang="en-US" dirty="0"/>
              <a:t>Allows for nuanced tradeoffs under uncertainty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D0014C3-4931-6440-AC50-3FD9D2BD9D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022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730"/>
    </mc:Choice>
    <mc:Fallback>
      <p:transition spd="slow" advTm="1617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9DDE0-39C8-E34C-9FA3-34E6A01D5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Self-Interested Agents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334D3E-98CB-E34B-8DC5-418F04BCA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does it mean to say that an agent is self-interested?</a:t>
            </a:r>
          </a:p>
          <a:p>
            <a:pPr lvl="1"/>
            <a:r>
              <a:rPr lang="en-US" dirty="0"/>
              <a:t>not that they want to harm other agents</a:t>
            </a:r>
          </a:p>
          <a:p>
            <a:pPr lvl="1"/>
            <a:r>
              <a:rPr lang="en-US" dirty="0"/>
              <a:t>not that they only care about things that benefit them</a:t>
            </a:r>
          </a:p>
          <a:p>
            <a:pPr lvl="1"/>
            <a:r>
              <a:rPr lang="en-US" dirty="0"/>
              <a:t>that the agent has its own description of states of the world  that it likes, and that its actions are motivated by this  description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D377AF8-FD1A-204D-8FF1-D49C7A196D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25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751"/>
    </mc:Choice>
    <mc:Fallback>
      <p:transition spd="slow" advTm="1157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2B8B0-91BE-1542-A310-27613DFCA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Utility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26560-18C5-1F47-86DF-791A23273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Utility theory: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quantifies</a:t>
            </a:r>
            <a:r>
              <a:rPr lang="en-US" dirty="0"/>
              <a:t> degree of preference across alternatives</a:t>
            </a:r>
          </a:p>
          <a:p>
            <a:pPr lvl="1"/>
            <a:r>
              <a:rPr lang="en-US" dirty="0"/>
              <a:t>understand the impact of </a:t>
            </a:r>
            <a:r>
              <a:rPr lang="en-US" dirty="0">
                <a:solidFill>
                  <a:srgbClr val="C00000"/>
                </a:solidFill>
              </a:rPr>
              <a:t>uncertainty</a:t>
            </a:r>
            <a:r>
              <a:rPr lang="en-US" dirty="0"/>
              <a:t> on these preferences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Utility function</a:t>
            </a:r>
            <a:r>
              <a:rPr lang="en-US" dirty="0"/>
              <a:t>: a mapping from states of the world to real numbers, indicating the agent's level of happiness with that state of the world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Decision-theoretic rationality</a:t>
            </a:r>
            <a:r>
              <a:rPr lang="en-US" dirty="0"/>
              <a:t>: take actions to maximize expected utility.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B96DE9F-87E0-554F-88F1-1B1E556388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447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131"/>
    </mc:Choice>
    <mc:Fallback>
      <p:transition spd="slow" advTm="1021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3DBA4-F33A-BE4B-81D7-24523BE37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Friends and Enemies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D5E9B-ABF2-B543-A4B7-F83B5A9CC2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Alice has three options: club </a:t>
            </a:r>
            <a:r>
              <a:rPr lang="en-US" i="1" dirty="0"/>
              <a:t>(c)</a:t>
            </a:r>
            <a:r>
              <a:rPr lang="en-US" dirty="0"/>
              <a:t>, movie </a:t>
            </a:r>
            <a:r>
              <a:rPr lang="en-US" i="1" dirty="0"/>
              <a:t>(m)</a:t>
            </a:r>
            <a:r>
              <a:rPr lang="en-US" dirty="0"/>
              <a:t>, watching a video  at home </a:t>
            </a:r>
            <a:r>
              <a:rPr lang="en-US" i="1" dirty="0"/>
              <a:t>(h)</a:t>
            </a:r>
          </a:p>
          <a:p>
            <a:r>
              <a:rPr lang="en-US" dirty="0"/>
              <a:t>On her own, her utility for these three outcomes is 100 for </a:t>
            </a:r>
            <a:r>
              <a:rPr lang="en-US" i="1" dirty="0"/>
              <a:t>c</a:t>
            </a:r>
            <a:r>
              <a:rPr lang="en-US" dirty="0"/>
              <a:t>, 50 for </a:t>
            </a:r>
            <a:r>
              <a:rPr lang="en-US" i="1" dirty="0"/>
              <a:t>m</a:t>
            </a:r>
            <a:r>
              <a:rPr lang="en-US" dirty="0"/>
              <a:t> and 50 for </a:t>
            </a:r>
            <a:r>
              <a:rPr lang="en-US" i="1" dirty="0"/>
              <a:t>h</a:t>
            </a:r>
          </a:p>
          <a:p>
            <a:r>
              <a:rPr lang="en-US" dirty="0"/>
              <a:t>However, Alice also cares about Bob (who she hates) and  Carol (who she likes)</a:t>
            </a:r>
          </a:p>
          <a:p>
            <a:pPr lvl="1"/>
            <a:r>
              <a:rPr lang="en-US" dirty="0"/>
              <a:t>Bob is at the club 60% of the time, and at the movies  otherwise</a:t>
            </a:r>
          </a:p>
          <a:p>
            <a:pPr lvl="1"/>
            <a:r>
              <a:rPr lang="en-US" dirty="0"/>
              <a:t>Carol is at the movies 75% of the time, and at the club otherwise</a:t>
            </a:r>
          </a:p>
          <a:p>
            <a:r>
              <a:rPr lang="en-US" dirty="0"/>
              <a:t>If Alice runs into Bob at the movies, she suffers disutility of</a:t>
            </a:r>
          </a:p>
          <a:p>
            <a:r>
              <a:rPr lang="en-US" dirty="0"/>
              <a:t>40; if she sees him at the club she suffers disutility of 90.  If Alice sees Carol, she enjoys whatever activity she’s doing</a:t>
            </a:r>
          </a:p>
          <a:p>
            <a:r>
              <a:rPr lang="en-US" dirty="0"/>
              <a:t>1.5 times as much as she would have enjoyed it otherwise  (taking into account the possible disutility caused by Bob)</a:t>
            </a:r>
          </a:p>
          <a:p>
            <a:r>
              <a:rPr lang="en-US" dirty="0"/>
              <a:t>What should Alice do?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A351347-92A7-4740-8DCC-57C10909DC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019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4317"/>
    </mc:Choice>
    <mc:Fallback>
      <p:transition spd="slow" advTm="2443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66501-93ED-6142-80E5-9115EE416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Formulating Alice’s Decision</a:t>
            </a:r>
          </a:p>
        </p:txBody>
      </p:sp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62EC767D-CA30-8748-8D64-464486F42F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9687" y="1659204"/>
            <a:ext cx="6048375" cy="2264688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3AC1B3D-14E2-9245-99A0-FA67DE041D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699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7713"/>
    </mc:Choice>
    <mc:Fallback>
      <p:transition spd="slow" advTm="1677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66501-93ED-6142-80E5-9115EE416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Formulating Alice’s Decision</a:t>
            </a:r>
          </a:p>
        </p:txBody>
      </p:sp>
      <p:pic>
        <p:nvPicPr>
          <p:cNvPr id="14" name="Picture 13" descr="A close up of a logo&#10;&#10;Description automatically generated">
            <a:extLst>
              <a:ext uri="{FF2B5EF4-FFF2-40B4-BE49-F238E27FC236}">
                <a16:creationId xmlns:a16="http://schemas.microsoft.com/office/drawing/2014/main" id="{62EC767D-CA30-8748-8D64-464486F42F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9687" y="1659204"/>
            <a:ext cx="6048375" cy="226468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6EDC2D4-2583-AF45-90CB-9490319467CE}"/>
              </a:ext>
            </a:extLst>
          </p:cNvPr>
          <p:cNvSpPr/>
          <p:nvPr/>
        </p:nvSpPr>
        <p:spPr>
          <a:xfrm>
            <a:off x="914399" y="3923892"/>
            <a:ext cx="7558087" cy="17338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9560" algn="just">
              <a:lnSpc>
                <a:spcPct val="100000"/>
              </a:lnSpc>
            </a:pPr>
            <a:r>
              <a:rPr lang="en-US" spc="-10" dirty="0">
                <a:latin typeface="Tahoma"/>
                <a:cs typeface="Tahoma"/>
              </a:rPr>
              <a:t>Alice’s </a:t>
            </a:r>
            <a:r>
              <a:rPr lang="en-US" spc="-50" dirty="0">
                <a:latin typeface="Tahoma"/>
                <a:cs typeface="Tahoma"/>
              </a:rPr>
              <a:t>expected </a:t>
            </a:r>
            <a:r>
              <a:rPr lang="en-US" spc="-10" dirty="0">
                <a:latin typeface="Tahoma"/>
                <a:cs typeface="Tahoma"/>
              </a:rPr>
              <a:t>utility </a:t>
            </a:r>
            <a:r>
              <a:rPr lang="en-US" spc="-45" dirty="0">
                <a:latin typeface="Tahoma"/>
                <a:cs typeface="Tahoma"/>
              </a:rPr>
              <a:t>for</a:t>
            </a:r>
            <a:r>
              <a:rPr lang="en-US" spc="135" dirty="0">
                <a:latin typeface="Tahoma"/>
                <a:cs typeface="Tahoma"/>
              </a:rPr>
              <a:t> </a:t>
            </a:r>
            <a:r>
              <a:rPr lang="en-US" i="1" spc="-75" dirty="0">
                <a:latin typeface="Bookman Old Style"/>
                <a:cs typeface="Bookman Old Style"/>
              </a:rPr>
              <a:t>c</a:t>
            </a:r>
            <a:r>
              <a:rPr lang="en-US" spc="-75" dirty="0">
                <a:latin typeface="Tahoma"/>
                <a:cs typeface="Tahoma"/>
              </a:rPr>
              <a:t>:</a:t>
            </a:r>
            <a:endParaRPr lang="en-US" dirty="0">
              <a:latin typeface="Tahoma"/>
              <a:cs typeface="Tahoma"/>
            </a:endParaRPr>
          </a:p>
          <a:p>
            <a:pPr marL="316865" algn="just">
              <a:lnSpc>
                <a:spcPct val="100000"/>
              </a:lnSpc>
              <a:spcBef>
                <a:spcPts val="535"/>
              </a:spcBef>
            </a:pPr>
            <a:r>
              <a:rPr lang="en-US" spc="-45" dirty="0">
                <a:latin typeface="Arial"/>
                <a:cs typeface="Arial"/>
              </a:rPr>
              <a:t>0</a:t>
            </a:r>
            <a:r>
              <a:rPr lang="en-US" i="1" spc="-45" dirty="0">
                <a:latin typeface="Bookman Old Style"/>
                <a:cs typeface="Bookman Old Style"/>
              </a:rPr>
              <a:t>.</a:t>
            </a:r>
            <a:r>
              <a:rPr lang="en-US" spc="-45" dirty="0">
                <a:latin typeface="Arial"/>
                <a:cs typeface="Arial"/>
              </a:rPr>
              <a:t>25(0</a:t>
            </a:r>
            <a:r>
              <a:rPr lang="en-US" i="1" spc="-45" dirty="0">
                <a:latin typeface="Bookman Old Style"/>
                <a:cs typeface="Bookman Old Style"/>
              </a:rPr>
              <a:t>.</a:t>
            </a:r>
            <a:r>
              <a:rPr lang="en-US" spc="-45" dirty="0">
                <a:latin typeface="Arial"/>
                <a:cs typeface="Arial"/>
              </a:rPr>
              <a:t>6</a:t>
            </a:r>
            <a:r>
              <a:rPr lang="en-US" spc="-65" dirty="0">
                <a:latin typeface="Arial"/>
                <a:cs typeface="Arial"/>
              </a:rPr>
              <a:t> </a:t>
            </a:r>
            <a:r>
              <a:rPr lang="en-US" spc="-395" dirty="0">
                <a:latin typeface="Lucida Sans Unicode"/>
                <a:cs typeface="Lucida Sans Unicode"/>
              </a:rPr>
              <a:t>·</a:t>
            </a:r>
            <a:r>
              <a:rPr lang="en-US" spc="-105" dirty="0">
                <a:latin typeface="Lucida Sans Unicode"/>
                <a:cs typeface="Lucida Sans Unicode"/>
              </a:rPr>
              <a:t> </a:t>
            </a:r>
            <a:r>
              <a:rPr lang="en-US" spc="-70" dirty="0">
                <a:latin typeface="Arial"/>
                <a:cs typeface="Arial"/>
              </a:rPr>
              <a:t>15</a:t>
            </a:r>
            <a:r>
              <a:rPr lang="en-US" spc="-60" dirty="0">
                <a:latin typeface="Arial"/>
                <a:cs typeface="Arial"/>
              </a:rPr>
              <a:t> </a:t>
            </a:r>
            <a:r>
              <a:rPr lang="en-US" spc="204" dirty="0">
                <a:latin typeface="Arial"/>
                <a:cs typeface="Arial"/>
              </a:rPr>
              <a:t>+</a:t>
            </a:r>
            <a:r>
              <a:rPr lang="en-US" spc="-65" dirty="0">
                <a:latin typeface="Arial"/>
                <a:cs typeface="Arial"/>
              </a:rPr>
              <a:t> </a:t>
            </a:r>
            <a:r>
              <a:rPr lang="en-US" spc="-55" dirty="0">
                <a:latin typeface="Arial"/>
                <a:cs typeface="Arial"/>
              </a:rPr>
              <a:t>0</a:t>
            </a:r>
            <a:r>
              <a:rPr lang="en-US" i="1" spc="-55" dirty="0">
                <a:latin typeface="Bookman Old Style"/>
                <a:cs typeface="Bookman Old Style"/>
              </a:rPr>
              <a:t>.</a:t>
            </a:r>
            <a:r>
              <a:rPr lang="en-US" spc="-55" dirty="0">
                <a:latin typeface="Arial"/>
                <a:cs typeface="Arial"/>
              </a:rPr>
              <a:t>4</a:t>
            </a:r>
            <a:r>
              <a:rPr lang="en-US" spc="-65" dirty="0">
                <a:latin typeface="Arial"/>
                <a:cs typeface="Arial"/>
              </a:rPr>
              <a:t> </a:t>
            </a:r>
            <a:r>
              <a:rPr lang="en-US" spc="-395" dirty="0">
                <a:latin typeface="Lucida Sans Unicode"/>
                <a:cs typeface="Lucida Sans Unicode"/>
              </a:rPr>
              <a:t>·</a:t>
            </a:r>
            <a:r>
              <a:rPr lang="en-US" spc="-100" dirty="0">
                <a:latin typeface="Lucida Sans Unicode"/>
                <a:cs typeface="Lucida Sans Unicode"/>
              </a:rPr>
              <a:t> </a:t>
            </a:r>
            <a:r>
              <a:rPr lang="en-US" spc="-40" dirty="0">
                <a:latin typeface="Arial"/>
                <a:cs typeface="Arial"/>
              </a:rPr>
              <a:t>150)</a:t>
            </a:r>
            <a:r>
              <a:rPr lang="en-US" spc="-65" dirty="0">
                <a:latin typeface="Arial"/>
                <a:cs typeface="Arial"/>
              </a:rPr>
              <a:t> </a:t>
            </a:r>
            <a:r>
              <a:rPr lang="en-US" spc="204" dirty="0">
                <a:latin typeface="Arial"/>
                <a:cs typeface="Arial"/>
              </a:rPr>
              <a:t>+</a:t>
            </a:r>
            <a:r>
              <a:rPr lang="en-US" spc="-65" dirty="0">
                <a:latin typeface="Arial"/>
                <a:cs typeface="Arial"/>
              </a:rPr>
              <a:t> </a:t>
            </a:r>
            <a:r>
              <a:rPr lang="en-US" spc="-45" dirty="0">
                <a:latin typeface="Arial"/>
                <a:cs typeface="Arial"/>
              </a:rPr>
              <a:t>0</a:t>
            </a:r>
            <a:r>
              <a:rPr lang="en-US" i="1" spc="-45" dirty="0">
                <a:latin typeface="Bookman Old Style"/>
                <a:cs typeface="Bookman Old Style"/>
              </a:rPr>
              <a:t>.</a:t>
            </a:r>
            <a:r>
              <a:rPr lang="en-US" spc="-45" dirty="0">
                <a:latin typeface="Arial"/>
                <a:cs typeface="Arial"/>
              </a:rPr>
              <a:t>75(0</a:t>
            </a:r>
            <a:r>
              <a:rPr lang="en-US" i="1" spc="-45" dirty="0">
                <a:latin typeface="Bookman Old Style"/>
                <a:cs typeface="Bookman Old Style"/>
              </a:rPr>
              <a:t>.</a:t>
            </a:r>
            <a:r>
              <a:rPr lang="en-US" spc="-45" dirty="0">
                <a:latin typeface="Arial"/>
                <a:cs typeface="Arial"/>
              </a:rPr>
              <a:t>6</a:t>
            </a:r>
            <a:r>
              <a:rPr lang="en-US" spc="-60" dirty="0">
                <a:latin typeface="Arial"/>
                <a:cs typeface="Arial"/>
              </a:rPr>
              <a:t> </a:t>
            </a:r>
            <a:r>
              <a:rPr lang="en-US" spc="-395" dirty="0">
                <a:latin typeface="Lucida Sans Unicode"/>
                <a:cs typeface="Lucida Sans Unicode"/>
              </a:rPr>
              <a:t>·</a:t>
            </a:r>
            <a:r>
              <a:rPr lang="en-US" spc="-105" dirty="0">
                <a:latin typeface="Lucida Sans Unicode"/>
                <a:cs typeface="Lucida Sans Unicode"/>
              </a:rPr>
              <a:t> </a:t>
            </a:r>
            <a:r>
              <a:rPr lang="en-US" spc="-70" dirty="0">
                <a:latin typeface="Arial"/>
                <a:cs typeface="Arial"/>
              </a:rPr>
              <a:t>10</a:t>
            </a:r>
            <a:r>
              <a:rPr lang="en-US" spc="-60" dirty="0">
                <a:latin typeface="Arial"/>
                <a:cs typeface="Arial"/>
              </a:rPr>
              <a:t> </a:t>
            </a:r>
            <a:r>
              <a:rPr lang="en-US" spc="204" dirty="0">
                <a:latin typeface="Arial"/>
                <a:cs typeface="Arial"/>
              </a:rPr>
              <a:t>+</a:t>
            </a:r>
            <a:r>
              <a:rPr lang="en-US" spc="-65" dirty="0">
                <a:latin typeface="Arial"/>
                <a:cs typeface="Arial"/>
              </a:rPr>
              <a:t> </a:t>
            </a:r>
            <a:r>
              <a:rPr lang="en-US" spc="-55" dirty="0">
                <a:latin typeface="Arial"/>
                <a:cs typeface="Arial"/>
              </a:rPr>
              <a:t>0</a:t>
            </a:r>
            <a:r>
              <a:rPr lang="en-US" i="1" spc="-55" dirty="0">
                <a:latin typeface="Bookman Old Style"/>
                <a:cs typeface="Bookman Old Style"/>
              </a:rPr>
              <a:t>.</a:t>
            </a:r>
            <a:r>
              <a:rPr lang="en-US" spc="-55" dirty="0">
                <a:latin typeface="Arial"/>
                <a:cs typeface="Arial"/>
              </a:rPr>
              <a:t>4</a:t>
            </a:r>
            <a:r>
              <a:rPr lang="en-US" spc="-65" dirty="0">
                <a:latin typeface="Arial"/>
                <a:cs typeface="Arial"/>
              </a:rPr>
              <a:t> </a:t>
            </a:r>
            <a:r>
              <a:rPr lang="en-US" spc="-395" dirty="0">
                <a:latin typeface="Lucida Sans Unicode"/>
                <a:cs typeface="Lucida Sans Unicode"/>
              </a:rPr>
              <a:t>·</a:t>
            </a:r>
            <a:r>
              <a:rPr lang="en-US" spc="-100" dirty="0">
                <a:latin typeface="Lucida Sans Unicode"/>
                <a:cs typeface="Lucida Sans Unicode"/>
              </a:rPr>
              <a:t> </a:t>
            </a:r>
            <a:r>
              <a:rPr lang="en-US" spc="-40" dirty="0">
                <a:latin typeface="Arial"/>
                <a:cs typeface="Arial"/>
              </a:rPr>
              <a:t>100)</a:t>
            </a:r>
            <a:r>
              <a:rPr lang="en-US" spc="-5" dirty="0">
                <a:latin typeface="Arial"/>
                <a:cs typeface="Arial"/>
              </a:rPr>
              <a:t> </a:t>
            </a:r>
            <a:r>
              <a:rPr lang="en-US" spc="204" dirty="0">
                <a:latin typeface="Arial"/>
                <a:cs typeface="Arial"/>
              </a:rPr>
              <a:t>=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spc="-55" dirty="0">
                <a:latin typeface="Arial"/>
                <a:cs typeface="Arial"/>
              </a:rPr>
              <a:t>51</a:t>
            </a:r>
            <a:r>
              <a:rPr lang="en-US" i="1" spc="-55" dirty="0">
                <a:latin typeface="Bookman Old Style"/>
                <a:cs typeface="Bookman Old Style"/>
              </a:rPr>
              <a:t>.</a:t>
            </a:r>
            <a:r>
              <a:rPr lang="en-US" spc="-55" dirty="0">
                <a:latin typeface="Arial"/>
                <a:cs typeface="Arial"/>
              </a:rPr>
              <a:t>75</a:t>
            </a:r>
            <a:r>
              <a:rPr lang="en-US" i="1" spc="-55" dirty="0">
                <a:latin typeface="Bookman Old Style"/>
                <a:cs typeface="Bookman Old Style"/>
              </a:rPr>
              <a:t>.</a:t>
            </a:r>
            <a:endParaRPr lang="en-US" dirty="0">
              <a:latin typeface="Bookman Old Style"/>
              <a:cs typeface="Bookman Old Style"/>
            </a:endParaRPr>
          </a:p>
          <a:p>
            <a:pPr marL="289560" algn="just">
              <a:lnSpc>
                <a:spcPct val="100000"/>
              </a:lnSpc>
              <a:spcBef>
                <a:spcPts val="535"/>
              </a:spcBef>
            </a:pPr>
            <a:r>
              <a:rPr lang="en-US" spc="-10" dirty="0">
                <a:latin typeface="Tahoma"/>
                <a:cs typeface="Tahoma"/>
              </a:rPr>
              <a:t>Alice’s </a:t>
            </a:r>
            <a:r>
              <a:rPr lang="en-US" spc="-50" dirty="0">
                <a:latin typeface="Tahoma"/>
                <a:cs typeface="Tahoma"/>
              </a:rPr>
              <a:t>expected </a:t>
            </a:r>
            <a:r>
              <a:rPr lang="en-US" spc="-10" dirty="0">
                <a:latin typeface="Tahoma"/>
                <a:cs typeface="Tahoma"/>
              </a:rPr>
              <a:t>utility </a:t>
            </a:r>
            <a:r>
              <a:rPr lang="en-US" spc="-45" dirty="0">
                <a:latin typeface="Tahoma"/>
                <a:cs typeface="Tahoma"/>
              </a:rPr>
              <a:t>for</a:t>
            </a:r>
            <a:r>
              <a:rPr lang="en-US" spc="135" dirty="0">
                <a:latin typeface="Tahoma"/>
                <a:cs typeface="Tahoma"/>
              </a:rPr>
              <a:t> </a:t>
            </a:r>
            <a:r>
              <a:rPr lang="en-US" i="1" spc="-50" dirty="0">
                <a:latin typeface="Bookman Old Style"/>
                <a:cs typeface="Bookman Old Style"/>
              </a:rPr>
              <a:t>m</a:t>
            </a:r>
            <a:r>
              <a:rPr lang="en-US" spc="-50" dirty="0">
                <a:latin typeface="Tahoma"/>
                <a:cs typeface="Tahoma"/>
              </a:rPr>
              <a:t>:</a:t>
            </a:r>
            <a:endParaRPr lang="en-US" dirty="0">
              <a:latin typeface="Tahoma"/>
              <a:cs typeface="Tahoma"/>
            </a:endParaRPr>
          </a:p>
          <a:p>
            <a:pPr marL="378460">
              <a:lnSpc>
                <a:spcPct val="100000"/>
              </a:lnSpc>
              <a:spcBef>
                <a:spcPts val="530"/>
              </a:spcBef>
            </a:pPr>
            <a:r>
              <a:rPr lang="en-US" spc="-45" dirty="0">
                <a:latin typeface="Arial"/>
                <a:cs typeface="Arial"/>
              </a:rPr>
              <a:t>0</a:t>
            </a:r>
            <a:r>
              <a:rPr lang="en-US" i="1" spc="-45" dirty="0">
                <a:latin typeface="Bookman Old Style"/>
                <a:cs typeface="Bookman Old Style"/>
              </a:rPr>
              <a:t>.</a:t>
            </a:r>
            <a:r>
              <a:rPr lang="en-US" spc="-45" dirty="0">
                <a:latin typeface="Arial"/>
                <a:cs typeface="Arial"/>
              </a:rPr>
              <a:t>25(0</a:t>
            </a:r>
            <a:r>
              <a:rPr lang="en-US" i="1" spc="-45" dirty="0">
                <a:latin typeface="Bookman Old Style"/>
                <a:cs typeface="Bookman Old Style"/>
              </a:rPr>
              <a:t>.</a:t>
            </a:r>
            <a:r>
              <a:rPr lang="en-US" spc="-45" dirty="0">
                <a:latin typeface="Arial"/>
                <a:cs typeface="Arial"/>
              </a:rPr>
              <a:t>6</a:t>
            </a:r>
            <a:r>
              <a:rPr lang="en-US" spc="-65" dirty="0">
                <a:latin typeface="Arial"/>
                <a:cs typeface="Arial"/>
              </a:rPr>
              <a:t> </a:t>
            </a:r>
            <a:r>
              <a:rPr lang="en-US" spc="-395" dirty="0">
                <a:latin typeface="Lucida Sans Unicode"/>
                <a:cs typeface="Lucida Sans Unicode"/>
              </a:rPr>
              <a:t>·</a:t>
            </a:r>
            <a:r>
              <a:rPr lang="en-US" spc="-105" dirty="0">
                <a:latin typeface="Lucida Sans Unicode"/>
                <a:cs typeface="Lucida Sans Unicode"/>
              </a:rPr>
              <a:t> </a:t>
            </a:r>
            <a:r>
              <a:rPr lang="en-US" spc="-70" dirty="0">
                <a:latin typeface="Arial"/>
                <a:cs typeface="Arial"/>
              </a:rPr>
              <a:t>50</a:t>
            </a:r>
            <a:r>
              <a:rPr lang="en-US" spc="-65" dirty="0">
                <a:latin typeface="Arial"/>
                <a:cs typeface="Arial"/>
              </a:rPr>
              <a:t> </a:t>
            </a:r>
            <a:r>
              <a:rPr lang="en-US" spc="204" dirty="0">
                <a:latin typeface="Arial"/>
                <a:cs typeface="Arial"/>
              </a:rPr>
              <a:t>+</a:t>
            </a:r>
            <a:r>
              <a:rPr lang="en-US" spc="-60" dirty="0">
                <a:latin typeface="Arial"/>
                <a:cs typeface="Arial"/>
              </a:rPr>
              <a:t> </a:t>
            </a:r>
            <a:r>
              <a:rPr lang="en-US" spc="-55" dirty="0">
                <a:latin typeface="Arial"/>
                <a:cs typeface="Arial"/>
              </a:rPr>
              <a:t>0</a:t>
            </a:r>
            <a:r>
              <a:rPr lang="en-US" i="1" spc="-55" dirty="0">
                <a:latin typeface="Bookman Old Style"/>
                <a:cs typeface="Bookman Old Style"/>
              </a:rPr>
              <a:t>.</a:t>
            </a:r>
            <a:r>
              <a:rPr lang="en-US" spc="-55" dirty="0">
                <a:latin typeface="Arial"/>
                <a:cs typeface="Arial"/>
              </a:rPr>
              <a:t>4</a:t>
            </a:r>
            <a:r>
              <a:rPr lang="en-US" spc="-65" dirty="0">
                <a:latin typeface="Arial"/>
                <a:cs typeface="Arial"/>
              </a:rPr>
              <a:t> </a:t>
            </a:r>
            <a:r>
              <a:rPr lang="en-US" spc="-395" dirty="0">
                <a:latin typeface="Lucida Sans Unicode"/>
                <a:cs typeface="Lucida Sans Unicode"/>
              </a:rPr>
              <a:t>·</a:t>
            </a:r>
            <a:r>
              <a:rPr lang="en-US" spc="-105" dirty="0">
                <a:latin typeface="Lucida Sans Unicode"/>
                <a:cs typeface="Lucida Sans Unicode"/>
              </a:rPr>
              <a:t> </a:t>
            </a:r>
            <a:r>
              <a:rPr lang="en-US" spc="-30" dirty="0">
                <a:latin typeface="Arial"/>
                <a:cs typeface="Arial"/>
              </a:rPr>
              <a:t>10)</a:t>
            </a:r>
            <a:r>
              <a:rPr lang="en-US" spc="-65" dirty="0">
                <a:latin typeface="Arial"/>
                <a:cs typeface="Arial"/>
              </a:rPr>
              <a:t> </a:t>
            </a:r>
            <a:r>
              <a:rPr lang="en-US" spc="204" dirty="0">
                <a:latin typeface="Arial"/>
                <a:cs typeface="Arial"/>
              </a:rPr>
              <a:t>+</a:t>
            </a:r>
            <a:r>
              <a:rPr lang="en-US" spc="-60" dirty="0">
                <a:latin typeface="Arial"/>
                <a:cs typeface="Arial"/>
              </a:rPr>
              <a:t> </a:t>
            </a:r>
            <a:r>
              <a:rPr lang="en-US" spc="-30" dirty="0">
                <a:latin typeface="Arial"/>
                <a:cs typeface="Arial"/>
              </a:rPr>
              <a:t>0</a:t>
            </a:r>
            <a:r>
              <a:rPr lang="en-US" i="1" spc="-30" dirty="0">
                <a:latin typeface="Bookman Old Style"/>
                <a:cs typeface="Bookman Old Style"/>
              </a:rPr>
              <a:t>.</a:t>
            </a:r>
            <a:r>
              <a:rPr lang="en-US" spc="-30" dirty="0">
                <a:latin typeface="Arial"/>
                <a:cs typeface="Arial"/>
              </a:rPr>
              <a:t>75(0</a:t>
            </a:r>
            <a:r>
              <a:rPr lang="en-US" i="1" spc="-30" dirty="0">
                <a:latin typeface="Bookman Old Style"/>
                <a:cs typeface="Bookman Old Style"/>
              </a:rPr>
              <a:t>.</a:t>
            </a:r>
            <a:r>
              <a:rPr lang="en-US" spc="-30" dirty="0">
                <a:latin typeface="Arial"/>
                <a:cs typeface="Arial"/>
              </a:rPr>
              <a:t>6(75)</a:t>
            </a:r>
            <a:r>
              <a:rPr lang="en-US" spc="-65" dirty="0">
                <a:latin typeface="Arial"/>
                <a:cs typeface="Arial"/>
              </a:rPr>
              <a:t> </a:t>
            </a:r>
            <a:r>
              <a:rPr lang="en-US" spc="204" dirty="0">
                <a:latin typeface="Arial"/>
                <a:cs typeface="Arial"/>
              </a:rPr>
              <a:t>+</a:t>
            </a:r>
            <a:r>
              <a:rPr lang="en-US" spc="-65" dirty="0">
                <a:latin typeface="Arial"/>
                <a:cs typeface="Arial"/>
              </a:rPr>
              <a:t> </a:t>
            </a:r>
            <a:r>
              <a:rPr lang="en-US" spc="-20" dirty="0">
                <a:latin typeface="Arial"/>
                <a:cs typeface="Arial"/>
              </a:rPr>
              <a:t>0</a:t>
            </a:r>
            <a:r>
              <a:rPr lang="en-US" i="1" spc="-20" dirty="0">
                <a:latin typeface="Bookman Old Style"/>
                <a:cs typeface="Bookman Old Style"/>
              </a:rPr>
              <a:t>.</a:t>
            </a:r>
            <a:r>
              <a:rPr lang="en-US" spc="-20" dirty="0">
                <a:latin typeface="Arial"/>
                <a:cs typeface="Arial"/>
              </a:rPr>
              <a:t>4(15))</a:t>
            </a:r>
            <a:r>
              <a:rPr lang="en-US" spc="-5" dirty="0">
                <a:latin typeface="Arial"/>
                <a:cs typeface="Arial"/>
              </a:rPr>
              <a:t> </a:t>
            </a:r>
            <a:r>
              <a:rPr lang="en-US" spc="204" dirty="0">
                <a:latin typeface="Arial"/>
                <a:cs typeface="Arial"/>
              </a:rPr>
              <a:t>=</a:t>
            </a:r>
            <a:r>
              <a:rPr lang="en-US" dirty="0">
                <a:latin typeface="Arial"/>
                <a:cs typeface="Arial"/>
              </a:rPr>
              <a:t> </a:t>
            </a:r>
            <a:r>
              <a:rPr lang="en-US" spc="-55" dirty="0">
                <a:latin typeface="Arial"/>
                <a:cs typeface="Arial"/>
              </a:rPr>
              <a:t>46</a:t>
            </a:r>
            <a:r>
              <a:rPr lang="en-US" i="1" spc="-55" dirty="0">
                <a:latin typeface="Bookman Old Style"/>
                <a:cs typeface="Bookman Old Style"/>
              </a:rPr>
              <a:t>.</a:t>
            </a:r>
            <a:r>
              <a:rPr lang="en-US" spc="-55" dirty="0">
                <a:latin typeface="Arial"/>
                <a:cs typeface="Arial"/>
              </a:rPr>
              <a:t>75</a:t>
            </a:r>
            <a:r>
              <a:rPr lang="en-US" i="1" spc="-55" dirty="0">
                <a:latin typeface="Bookman Old Style"/>
                <a:cs typeface="Bookman Old Style"/>
              </a:rPr>
              <a:t>.</a:t>
            </a:r>
            <a:endParaRPr lang="en-US" dirty="0">
              <a:latin typeface="Bookman Old Style"/>
              <a:cs typeface="Bookman Old Style"/>
            </a:endParaRPr>
          </a:p>
          <a:p>
            <a:pPr marL="289560" algn="just">
              <a:lnSpc>
                <a:spcPct val="100000"/>
              </a:lnSpc>
              <a:spcBef>
                <a:spcPts val="535"/>
              </a:spcBef>
            </a:pPr>
            <a:r>
              <a:rPr lang="en-US" spc="-10" dirty="0">
                <a:latin typeface="Tahoma"/>
                <a:cs typeface="Tahoma"/>
              </a:rPr>
              <a:t>Alice’s </a:t>
            </a:r>
            <a:r>
              <a:rPr lang="en-US" spc="-50" dirty="0">
                <a:latin typeface="Tahoma"/>
                <a:cs typeface="Tahoma"/>
              </a:rPr>
              <a:t>expected </a:t>
            </a:r>
            <a:r>
              <a:rPr lang="en-US" spc="-10" dirty="0">
                <a:latin typeface="Tahoma"/>
                <a:cs typeface="Tahoma"/>
              </a:rPr>
              <a:t>utility </a:t>
            </a:r>
            <a:r>
              <a:rPr lang="en-US" spc="-45" dirty="0">
                <a:latin typeface="Tahoma"/>
                <a:cs typeface="Tahoma"/>
              </a:rPr>
              <a:t>for </a:t>
            </a:r>
            <a:r>
              <a:rPr lang="en-US" i="1" spc="-75" dirty="0">
                <a:latin typeface="Bookman Old Style"/>
                <a:cs typeface="Bookman Old Style"/>
              </a:rPr>
              <a:t>h</a:t>
            </a:r>
            <a:r>
              <a:rPr lang="en-US" spc="-75" dirty="0">
                <a:latin typeface="Tahoma"/>
                <a:cs typeface="Tahoma"/>
              </a:rPr>
              <a:t>:</a:t>
            </a:r>
            <a:r>
              <a:rPr lang="en-US" spc="55" dirty="0">
                <a:latin typeface="Tahoma"/>
                <a:cs typeface="Tahoma"/>
              </a:rPr>
              <a:t> </a:t>
            </a:r>
            <a:r>
              <a:rPr lang="en-US" spc="-55" dirty="0">
                <a:latin typeface="Arial"/>
                <a:cs typeface="Arial"/>
              </a:rPr>
              <a:t>50</a:t>
            </a:r>
            <a:r>
              <a:rPr lang="en-US" spc="-55" dirty="0">
                <a:latin typeface="Tahoma"/>
                <a:cs typeface="Tahoma"/>
              </a:rPr>
              <a:t>.</a:t>
            </a:r>
            <a:endParaRPr lang="en-US" dirty="0">
              <a:latin typeface="Tahoma"/>
              <a:cs typeface="Tahoma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33949D0-7448-434C-8A36-7FF3FC803AD0}"/>
              </a:ext>
            </a:extLst>
          </p:cNvPr>
          <p:cNvSpPr/>
          <p:nvPr/>
        </p:nvSpPr>
        <p:spPr>
          <a:xfrm>
            <a:off x="471488" y="5758394"/>
            <a:ext cx="7972425" cy="9298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marR="5080" algn="just">
              <a:lnSpc>
                <a:spcPct val="102600"/>
              </a:lnSpc>
              <a:spcBef>
                <a:spcPts val="250"/>
              </a:spcBef>
            </a:pPr>
            <a:r>
              <a:rPr lang="en-US" spc="-10" dirty="0">
                <a:latin typeface="Tahoma"/>
                <a:cs typeface="Tahoma"/>
              </a:rPr>
              <a:t>Alice </a:t>
            </a:r>
            <a:r>
              <a:rPr lang="en-US" spc="-60" dirty="0">
                <a:latin typeface="Tahoma"/>
                <a:cs typeface="Tahoma"/>
              </a:rPr>
              <a:t>prefers </a:t>
            </a:r>
            <a:r>
              <a:rPr lang="en-US" spc="-15" dirty="0">
                <a:latin typeface="Tahoma"/>
                <a:cs typeface="Tahoma"/>
              </a:rPr>
              <a:t>to </a:t>
            </a:r>
            <a:r>
              <a:rPr lang="en-US" spc="-60" dirty="0">
                <a:latin typeface="Tahoma"/>
                <a:cs typeface="Tahoma"/>
              </a:rPr>
              <a:t>go </a:t>
            </a:r>
            <a:r>
              <a:rPr lang="en-US" spc="-15" dirty="0">
                <a:latin typeface="Tahoma"/>
                <a:cs typeface="Tahoma"/>
              </a:rPr>
              <a:t>to </a:t>
            </a:r>
            <a:r>
              <a:rPr lang="en-US" spc="-40" dirty="0">
                <a:latin typeface="Tahoma"/>
                <a:cs typeface="Tahoma"/>
              </a:rPr>
              <a:t>the </a:t>
            </a:r>
            <a:r>
              <a:rPr lang="en-US" spc="-30" dirty="0">
                <a:latin typeface="Tahoma"/>
                <a:cs typeface="Tahoma"/>
              </a:rPr>
              <a:t>club </a:t>
            </a:r>
            <a:r>
              <a:rPr lang="en-US" spc="-35" dirty="0">
                <a:latin typeface="Tahoma"/>
                <a:cs typeface="Tahoma"/>
              </a:rPr>
              <a:t>(though </a:t>
            </a:r>
            <a:r>
              <a:rPr lang="en-US" spc="-10" dirty="0">
                <a:latin typeface="Tahoma"/>
                <a:cs typeface="Tahoma"/>
              </a:rPr>
              <a:t>Bob </a:t>
            </a:r>
            <a:r>
              <a:rPr lang="en-US" spc="-35" dirty="0">
                <a:latin typeface="Tahoma"/>
                <a:cs typeface="Tahoma"/>
              </a:rPr>
              <a:t>is </a:t>
            </a:r>
            <a:r>
              <a:rPr lang="en-US" spc="-40" dirty="0">
                <a:latin typeface="Tahoma"/>
                <a:cs typeface="Tahoma"/>
              </a:rPr>
              <a:t>often </a:t>
            </a:r>
            <a:r>
              <a:rPr lang="en-US" spc="-50" dirty="0">
                <a:latin typeface="Tahoma"/>
                <a:cs typeface="Tahoma"/>
              </a:rPr>
              <a:t>there and </a:t>
            </a:r>
            <a:r>
              <a:rPr lang="en-US" spc="-25" dirty="0">
                <a:latin typeface="Tahoma"/>
                <a:cs typeface="Tahoma"/>
              </a:rPr>
              <a:t>Carol  </a:t>
            </a:r>
            <a:r>
              <a:rPr lang="en-US" spc="-45" dirty="0">
                <a:latin typeface="Tahoma"/>
                <a:cs typeface="Tahoma"/>
              </a:rPr>
              <a:t>rarely </a:t>
            </a:r>
            <a:r>
              <a:rPr lang="en-US" spc="-25" dirty="0">
                <a:latin typeface="Tahoma"/>
                <a:cs typeface="Tahoma"/>
              </a:rPr>
              <a:t>is), </a:t>
            </a:r>
            <a:r>
              <a:rPr lang="en-US" spc="-50" dirty="0">
                <a:latin typeface="Tahoma"/>
                <a:cs typeface="Tahoma"/>
              </a:rPr>
              <a:t>and </a:t>
            </a:r>
            <a:r>
              <a:rPr lang="en-US" spc="-60" dirty="0">
                <a:latin typeface="Tahoma"/>
                <a:cs typeface="Tahoma"/>
              </a:rPr>
              <a:t>prefers </a:t>
            </a:r>
            <a:r>
              <a:rPr lang="en-US" spc="-45" dirty="0">
                <a:latin typeface="Tahoma"/>
                <a:cs typeface="Tahoma"/>
              </a:rPr>
              <a:t>staying </a:t>
            </a:r>
            <a:r>
              <a:rPr lang="en-US" spc="-65" dirty="0">
                <a:latin typeface="Tahoma"/>
                <a:cs typeface="Tahoma"/>
              </a:rPr>
              <a:t>home </a:t>
            </a:r>
            <a:r>
              <a:rPr lang="en-US" spc="-15" dirty="0">
                <a:latin typeface="Tahoma"/>
                <a:cs typeface="Tahoma"/>
              </a:rPr>
              <a:t>to </a:t>
            </a:r>
            <a:r>
              <a:rPr lang="en-US" spc="-45" dirty="0">
                <a:latin typeface="Tahoma"/>
                <a:cs typeface="Tahoma"/>
              </a:rPr>
              <a:t>going </a:t>
            </a:r>
            <a:r>
              <a:rPr lang="en-US" spc="-15" dirty="0">
                <a:latin typeface="Tahoma"/>
                <a:cs typeface="Tahoma"/>
              </a:rPr>
              <a:t>to </a:t>
            </a:r>
            <a:r>
              <a:rPr lang="en-US" spc="-40" dirty="0">
                <a:latin typeface="Tahoma"/>
                <a:cs typeface="Tahoma"/>
              </a:rPr>
              <a:t>the </a:t>
            </a:r>
            <a:r>
              <a:rPr lang="en-US" spc="-55" dirty="0">
                <a:latin typeface="Tahoma"/>
                <a:cs typeface="Tahoma"/>
              </a:rPr>
              <a:t>movies </a:t>
            </a:r>
            <a:r>
              <a:rPr lang="en-US" spc="-35" dirty="0">
                <a:latin typeface="Tahoma"/>
                <a:cs typeface="Tahoma"/>
              </a:rPr>
              <a:t>(though  </a:t>
            </a:r>
            <a:r>
              <a:rPr lang="en-US" spc="-10" dirty="0">
                <a:latin typeface="Tahoma"/>
                <a:cs typeface="Tahoma"/>
              </a:rPr>
              <a:t>Bob</a:t>
            </a:r>
            <a:r>
              <a:rPr lang="en-US" spc="20" dirty="0">
                <a:latin typeface="Tahoma"/>
                <a:cs typeface="Tahoma"/>
              </a:rPr>
              <a:t> </a:t>
            </a:r>
            <a:r>
              <a:rPr lang="en-US" spc="-35" dirty="0">
                <a:latin typeface="Tahoma"/>
                <a:cs typeface="Tahoma"/>
              </a:rPr>
              <a:t>is</a:t>
            </a:r>
            <a:r>
              <a:rPr lang="en-US" spc="15" dirty="0">
                <a:latin typeface="Tahoma"/>
                <a:cs typeface="Tahoma"/>
              </a:rPr>
              <a:t> </a:t>
            </a:r>
            <a:r>
              <a:rPr lang="en-US" spc="-40" dirty="0">
                <a:latin typeface="Tahoma"/>
                <a:cs typeface="Tahoma"/>
              </a:rPr>
              <a:t>usually</a:t>
            </a:r>
            <a:r>
              <a:rPr lang="en-US" spc="20" dirty="0">
                <a:latin typeface="Tahoma"/>
                <a:cs typeface="Tahoma"/>
              </a:rPr>
              <a:t> </a:t>
            </a:r>
            <a:r>
              <a:rPr lang="en-US" spc="-30" dirty="0">
                <a:latin typeface="Tahoma"/>
                <a:cs typeface="Tahoma"/>
              </a:rPr>
              <a:t>not</a:t>
            </a:r>
            <a:r>
              <a:rPr lang="en-US" spc="20" dirty="0">
                <a:latin typeface="Tahoma"/>
                <a:cs typeface="Tahoma"/>
              </a:rPr>
              <a:t> </a:t>
            </a:r>
            <a:r>
              <a:rPr lang="en-US" spc="-15" dirty="0">
                <a:latin typeface="Tahoma"/>
                <a:cs typeface="Tahoma"/>
              </a:rPr>
              <a:t>at</a:t>
            </a:r>
            <a:r>
              <a:rPr lang="en-US" spc="20" dirty="0">
                <a:latin typeface="Tahoma"/>
                <a:cs typeface="Tahoma"/>
              </a:rPr>
              <a:t> </a:t>
            </a:r>
            <a:r>
              <a:rPr lang="en-US" spc="-40" dirty="0">
                <a:latin typeface="Tahoma"/>
                <a:cs typeface="Tahoma"/>
              </a:rPr>
              <a:t>the</a:t>
            </a:r>
            <a:r>
              <a:rPr lang="en-US" spc="15" dirty="0">
                <a:latin typeface="Tahoma"/>
                <a:cs typeface="Tahoma"/>
              </a:rPr>
              <a:t> </a:t>
            </a:r>
            <a:r>
              <a:rPr lang="en-US" spc="-55" dirty="0">
                <a:latin typeface="Tahoma"/>
                <a:cs typeface="Tahoma"/>
              </a:rPr>
              <a:t>movies</a:t>
            </a:r>
            <a:r>
              <a:rPr lang="en-US" spc="20" dirty="0">
                <a:latin typeface="Tahoma"/>
                <a:cs typeface="Tahoma"/>
              </a:rPr>
              <a:t> </a:t>
            </a:r>
            <a:r>
              <a:rPr lang="en-US" spc="-50" dirty="0">
                <a:latin typeface="Tahoma"/>
                <a:cs typeface="Tahoma"/>
              </a:rPr>
              <a:t>and</a:t>
            </a:r>
            <a:r>
              <a:rPr lang="en-US" spc="20" dirty="0">
                <a:latin typeface="Tahoma"/>
                <a:cs typeface="Tahoma"/>
              </a:rPr>
              <a:t> </a:t>
            </a:r>
            <a:r>
              <a:rPr lang="en-US" spc="-25" dirty="0">
                <a:latin typeface="Tahoma"/>
                <a:cs typeface="Tahoma"/>
              </a:rPr>
              <a:t>Carol</a:t>
            </a:r>
            <a:r>
              <a:rPr lang="en-US" spc="20" dirty="0">
                <a:latin typeface="Tahoma"/>
                <a:cs typeface="Tahoma"/>
              </a:rPr>
              <a:t> </a:t>
            </a:r>
            <a:r>
              <a:rPr lang="en-US" spc="-35" dirty="0">
                <a:latin typeface="Tahoma"/>
                <a:cs typeface="Tahoma"/>
                <a:hlinkClick r:id="" action="ppaction://noaction"/>
              </a:rPr>
              <a:t>almost</a:t>
            </a:r>
            <a:r>
              <a:rPr lang="en-US" spc="20" dirty="0">
                <a:latin typeface="Tahoma"/>
                <a:cs typeface="Tahoma"/>
                <a:hlinkClick r:id="" action="ppaction://noaction"/>
              </a:rPr>
              <a:t> </a:t>
            </a:r>
            <a:r>
              <a:rPr lang="en-US" spc="-60" dirty="0">
                <a:latin typeface="Tahoma"/>
                <a:cs typeface="Tahoma"/>
                <a:hlinkClick r:id="" action="ppaction://noaction"/>
              </a:rPr>
              <a:t>alw</a:t>
            </a:r>
            <a:r>
              <a:rPr lang="en-US" spc="-60" dirty="0">
                <a:latin typeface="Tahoma"/>
                <a:cs typeface="Tahoma"/>
                <a:hlinkClick r:id="rId5" action="ppaction://hlinksldjump"/>
              </a:rPr>
              <a:t>a</a:t>
            </a:r>
            <a:r>
              <a:rPr lang="en-US" spc="-60" dirty="0">
                <a:latin typeface="Tahoma"/>
                <a:cs typeface="Tahoma"/>
                <a:hlinkClick r:id="rId6" action="ppaction://hlinksldjump"/>
              </a:rPr>
              <a:t>ys</a:t>
            </a:r>
            <a:r>
              <a:rPr lang="en-US" spc="15" dirty="0">
                <a:latin typeface="Tahoma"/>
                <a:cs typeface="Tahoma"/>
                <a:hlinkClick r:id="rId6" action="ppaction://hlinksldjump"/>
              </a:rPr>
              <a:t> </a:t>
            </a:r>
            <a:r>
              <a:rPr lang="en-US" spc="-25" dirty="0">
                <a:latin typeface="Tahoma"/>
                <a:cs typeface="Tahoma"/>
                <a:hlinkClick r:id="rId7" action="ppaction://hlinksldjump"/>
              </a:rPr>
              <a:t>is).</a:t>
            </a:r>
            <a:r>
              <a:rPr lang="en-US" spc="-25" dirty="0">
                <a:latin typeface="Tahoma"/>
                <a:cs typeface="Tahoma"/>
              </a:rPr>
              <a:t>     </a:t>
            </a:r>
            <a:r>
              <a:rPr lang="en-US" spc="-170" dirty="0">
                <a:latin typeface="Tahoma"/>
                <a:cs typeface="Tahoma"/>
              </a:rPr>
              <a:t> </a:t>
            </a:r>
            <a:r>
              <a:rPr lang="en-US" u="heavy" spc="-5" dirty="0">
                <a:uFill>
                  <a:solidFill>
                    <a:srgbClr val="ADADE0"/>
                  </a:solidFill>
                </a:uFill>
                <a:latin typeface="Times New Roman"/>
                <a:cs typeface="Times New Roman"/>
                <a:hlinkClick r:id="" action="ppaction://noaction"/>
              </a:rPr>
              <a:t> </a:t>
            </a:r>
            <a:r>
              <a:rPr lang="en-US" u="heavy" spc="100" dirty="0">
                <a:uFill>
                  <a:solidFill>
                    <a:srgbClr val="ADADE0"/>
                  </a:solidFill>
                </a:uFill>
                <a:latin typeface="Times New Roman"/>
                <a:cs typeface="Times New Roman"/>
                <a:hlinkClick r:id="" action="ppaction://noaction"/>
              </a:rPr>
              <a:t> </a:t>
            </a:r>
            <a:endParaRPr lang="en-US" dirty="0">
              <a:latin typeface="Times New Roman"/>
              <a:cs typeface="Times New Roman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70B4F74-F7E2-3B4B-A149-05691BA540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219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2269"/>
    </mc:Choice>
    <mc:Fallback>
      <p:transition spd="slow" advTm="2222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6194</TotalTime>
  <Words>540</Words>
  <Application>Microsoft Macintosh PowerPoint</Application>
  <PresentationFormat>On-screen Show (4:3)</PresentationFormat>
  <Paragraphs>49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Arial</vt:lpstr>
      <vt:lpstr>Bookman Old Style</vt:lpstr>
      <vt:lpstr>Calibri</vt:lpstr>
      <vt:lpstr>Corbel</vt:lpstr>
      <vt:lpstr>Lucida Sans Unicode</vt:lpstr>
      <vt:lpstr>Tahoma</vt:lpstr>
      <vt:lpstr>Times New Roman</vt:lpstr>
      <vt:lpstr>Wingdings</vt:lpstr>
      <vt:lpstr>Wingdings 2</vt:lpstr>
      <vt:lpstr>Wingdings 3</vt:lpstr>
      <vt:lpstr>Module</vt:lpstr>
      <vt:lpstr>Self-Interested Agents and Utility Theory (1)</vt:lpstr>
      <vt:lpstr>Outcomes and Decisions</vt:lpstr>
      <vt:lpstr>Specifying Goals/Preferences</vt:lpstr>
      <vt:lpstr>Self-Interested Agents </vt:lpstr>
      <vt:lpstr>Utility Theory</vt:lpstr>
      <vt:lpstr>Example: Friends and Enemies</vt:lpstr>
      <vt:lpstr>Formulating Alice’s Decision</vt:lpstr>
      <vt:lpstr>Formulating Alice’s Decision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54</cp:revision>
  <dcterms:created xsi:type="dcterms:W3CDTF">2012-01-23T08:25:46Z</dcterms:created>
  <dcterms:modified xsi:type="dcterms:W3CDTF">2020-09-08T07:01:38Z</dcterms:modified>
</cp:coreProperties>
</file>

<file path=docProps/thumbnail.jpeg>
</file>